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80" r:id="rId21"/>
    <p:sldId id="281" r:id="rId22"/>
    <p:sldId id="282" r:id="rId23"/>
    <p:sldId id="283" r:id="rId24"/>
    <p:sldId id="284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668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990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90800"/>
            <a:ext cx="7772400" cy="3505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990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438400"/>
            <a:ext cx="38100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38400"/>
            <a:ext cx="38100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83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png"/><Relationship Id="rId3" Type="http://schemas.openxmlformats.org/officeDocument/2006/relationships/image" Target="../media/image70.png"/><Relationship Id="rId7" Type="http://schemas.openxmlformats.org/officeDocument/2006/relationships/image" Target="../media/image74.png"/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3.png"/><Relationship Id="rId11" Type="http://schemas.openxmlformats.org/officeDocument/2006/relationships/image" Target="../media/image78.png"/><Relationship Id="rId5" Type="http://schemas.openxmlformats.org/officeDocument/2006/relationships/image" Target="../media/image72.png"/><Relationship Id="rId10" Type="http://schemas.openxmlformats.org/officeDocument/2006/relationships/image" Target="../media/image77.png"/><Relationship Id="rId4" Type="http://schemas.openxmlformats.org/officeDocument/2006/relationships/image" Target="../media/image71.png"/><Relationship Id="rId9" Type="http://schemas.openxmlformats.org/officeDocument/2006/relationships/image" Target="../media/image76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5.png"/><Relationship Id="rId3" Type="http://schemas.openxmlformats.org/officeDocument/2006/relationships/image" Target="../media/image80.png"/><Relationship Id="rId7" Type="http://schemas.openxmlformats.org/officeDocument/2006/relationships/image" Target="../media/image84.png"/><Relationship Id="rId2" Type="http://schemas.openxmlformats.org/officeDocument/2006/relationships/image" Target="../media/image7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3.png"/><Relationship Id="rId5" Type="http://schemas.openxmlformats.org/officeDocument/2006/relationships/image" Target="../media/image82.png"/><Relationship Id="rId10" Type="http://schemas.openxmlformats.org/officeDocument/2006/relationships/image" Target="../media/image87.png"/><Relationship Id="rId4" Type="http://schemas.openxmlformats.org/officeDocument/2006/relationships/image" Target="../media/image81.png"/><Relationship Id="rId9" Type="http://schemas.openxmlformats.org/officeDocument/2006/relationships/image" Target="../media/image86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4.png"/><Relationship Id="rId3" Type="http://schemas.openxmlformats.org/officeDocument/2006/relationships/image" Target="../media/image89.png"/><Relationship Id="rId7" Type="http://schemas.openxmlformats.org/officeDocument/2006/relationships/image" Target="../media/image93.png"/><Relationship Id="rId2" Type="http://schemas.openxmlformats.org/officeDocument/2006/relationships/image" Target="../media/image8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2.png"/><Relationship Id="rId5" Type="http://schemas.openxmlformats.org/officeDocument/2006/relationships/image" Target="../media/image91.png"/><Relationship Id="rId4" Type="http://schemas.openxmlformats.org/officeDocument/2006/relationships/image" Target="../media/image90.png"/><Relationship Id="rId9" Type="http://schemas.openxmlformats.org/officeDocument/2006/relationships/image" Target="../media/image95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9.png"/><Relationship Id="rId3" Type="http://schemas.openxmlformats.org/officeDocument/2006/relationships/image" Target="../media/image89.png"/><Relationship Id="rId7" Type="http://schemas.openxmlformats.org/officeDocument/2006/relationships/image" Target="../media/image98.png"/><Relationship Id="rId2" Type="http://schemas.openxmlformats.org/officeDocument/2006/relationships/image" Target="../media/image8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7.png"/><Relationship Id="rId5" Type="http://schemas.openxmlformats.org/officeDocument/2006/relationships/image" Target="../media/image96.png"/><Relationship Id="rId4" Type="http://schemas.openxmlformats.org/officeDocument/2006/relationships/image" Target="../media/image9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0.png"/><Relationship Id="rId2" Type="http://schemas.openxmlformats.org/officeDocument/2006/relationships/image" Target="../media/image380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0.png"/><Relationship Id="rId2" Type="http://schemas.openxmlformats.org/officeDocument/2006/relationships/image" Target="../media/image400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0.png"/><Relationship Id="rId2" Type="http://schemas.openxmlformats.org/officeDocument/2006/relationships/image" Target="../media/image450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0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0.png"/><Relationship Id="rId2" Type="http://schemas.openxmlformats.org/officeDocument/2006/relationships/image" Target="../media/image480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2" Type="http://schemas.openxmlformats.org/officeDocument/2006/relationships/image" Target="../media/image340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2286000"/>
            <a:ext cx="7772400" cy="1143000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CTM 1A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295400" y="3505200"/>
            <a:ext cx="6400800" cy="1752600"/>
          </a:xfrm>
        </p:spPr>
        <p:txBody>
          <a:bodyPr/>
          <a:lstStyle/>
          <a:p>
            <a:r>
              <a:rPr lang="en-US" dirty="0" smtClean="0"/>
              <a:t>Sections 14.4                        Solving Equations with Rational Expressions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800" y="1219200"/>
            <a:ext cx="436529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Rational Equations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981200"/>
            <a:ext cx="80772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To solve an equation that contains rational expressions:</a:t>
            </a:r>
          </a:p>
          <a:p>
            <a:endParaRPr lang="en-US" sz="2800" dirty="0"/>
          </a:p>
          <a:p>
            <a:r>
              <a:rPr lang="en-US" sz="2800" dirty="0" smtClean="0"/>
              <a:t>  - determine the excluded values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- multiply every term in the equation by the LCM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of the denominators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 - solve the resulting equation</a:t>
            </a:r>
          </a:p>
        </p:txBody>
      </p:sp>
    </p:spTree>
    <p:extLst>
      <p:ext uri="{BB962C8B-B14F-4D97-AF65-F5344CB8AC3E}">
        <p14:creationId xmlns:p14="http://schemas.microsoft.com/office/powerpoint/2010/main" val="150667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800" y="1219200"/>
            <a:ext cx="436529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Rational Equations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981200"/>
            <a:ext cx="8077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To solve an equation that contains rational expressions:</a:t>
            </a:r>
          </a:p>
          <a:p>
            <a:endParaRPr lang="en-US" sz="2800" dirty="0"/>
          </a:p>
          <a:p>
            <a:r>
              <a:rPr lang="en-US" sz="2800" dirty="0" smtClean="0"/>
              <a:t>  - determine the excluded values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- multiply every term in the equation by the LCM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of the denominators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- solve the resulting equation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 - remove any excluded solutions</a:t>
            </a:r>
          </a:p>
        </p:txBody>
      </p:sp>
    </p:spTree>
    <p:extLst>
      <p:ext uri="{BB962C8B-B14F-4D97-AF65-F5344CB8AC3E}">
        <p14:creationId xmlns:p14="http://schemas.microsoft.com/office/powerpoint/2010/main" val="164313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800" y="1219200"/>
            <a:ext cx="436529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Rational Equations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981200"/>
            <a:ext cx="8077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To solve an equation that contains rational expressions:</a:t>
            </a:r>
          </a:p>
          <a:p>
            <a:endParaRPr lang="en-US" sz="2800" dirty="0"/>
          </a:p>
          <a:p>
            <a:r>
              <a:rPr lang="en-US" sz="2800" dirty="0" smtClean="0"/>
              <a:t>  - determine the excluded values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- multiply every term in the equation by the LCM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of the denominators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- solve the resulting equation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- remove any excluded solutions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- check the remaining solutions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15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800" y="990600"/>
            <a:ext cx="436529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Rational Equations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67640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Solve each equation.                            (Examples)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73122" y="2286000"/>
                <a:ext cx="2473113" cy="9017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𝑎</m:t>
                      </m:r>
                      <m:r>
                        <a:rPr lang="en-US" sz="2800" b="0" i="1" smtClean="0">
                          <a:latin typeface="Cambria Math"/>
                        </a:rPr>
                        <m:t>)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20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122" y="2286000"/>
                <a:ext cx="2473113" cy="90178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142024" y="2256402"/>
                <a:ext cx="20150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𝐿𝐶𝐷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=20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2024" y="2256402"/>
                <a:ext cx="2015039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32346" y="3505200"/>
                <a:ext cx="4517198" cy="9017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20</m:t>
                          </m:r>
                          <m: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20</m:t>
                          </m:r>
                          <m: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20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20</m:t>
                          </m:r>
                          <m: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346" y="3505200"/>
                <a:ext cx="4517198" cy="90178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/>
          <p:cNvCxnSpPr/>
          <p:nvPr/>
        </p:nvCxnSpPr>
        <p:spPr bwMode="auto">
          <a:xfrm>
            <a:off x="838200" y="4163031"/>
            <a:ext cx="228600" cy="2286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1709678" y="3657600"/>
            <a:ext cx="119122" cy="2286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929754" y="4648200"/>
                <a:ext cx="68159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80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754" y="4648200"/>
                <a:ext cx="681597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1" name="Group 20"/>
          <p:cNvGrpSpPr/>
          <p:nvPr/>
        </p:nvGrpSpPr>
        <p:grpSpPr>
          <a:xfrm>
            <a:off x="2286000" y="3195935"/>
            <a:ext cx="824716" cy="1195696"/>
            <a:chOff x="2286000" y="3195935"/>
            <a:chExt cx="824716" cy="1195696"/>
          </a:xfrm>
        </p:grpSpPr>
        <p:cxnSp>
          <p:nvCxnSpPr>
            <p:cNvPr id="17" name="Straight Connector 16"/>
            <p:cNvCxnSpPr/>
            <p:nvPr/>
          </p:nvCxnSpPr>
          <p:spPr bwMode="auto">
            <a:xfrm>
              <a:off x="2286000" y="4130021"/>
              <a:ext cx="228600" cy="261610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2776645" y="3615941"/>
              <a:ext cx="228600" cy="261610"/>
            </a:xfrm>
            <a:prstGeom prst="line">
              <a:avLst/>
            </a:prstGeom>
            <a:solidFill>
              <a:schemeClr val="accent1"/>
            </a:solidFill>
            <a:ln w="762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/>
                <p:cNvSpPr txBox="1"/>
                <p:nvPr/>
              </p:nvSpPr>
              <p:spPr>
                <a:xfrm>
                  <a:off x="2671173" y="3195935"/>
                  <a:ext cx="439543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5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71173" y="3195935"/>
                  <a:ext cx="439543" cy="461665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363644" y="4648200"/>
                <a:ext cx="115095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−15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3644" y="4648200"/>
                <a:ext cx="1150956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/>
          <p:cNvCxnSpPr/>
          <p:nvPr/>
        </p:nvCxnSpPr>
        <p:spPr bwMode="auto">
          <a:xfrm>
            <a:off x="3810000" y="4130021"/>
            <a:ext cx="304800" cy="14731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4419600" y="3656358"/>
            <a:ext cx="304800" cy="14731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347218" y="4648200"/>
                <a:ext cx="85318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7218" y="4648200"/>
                <a:ext cx="853182" cy="52322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1909557" y="5172599"/>
                <a:ext cx="174804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80=16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9557" y="5172599"/>
                <a:ext cx="1748043" cy="52322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124874" y="5695819"/>
                <a:ext cx="115172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5=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4874" y="5695819"/>
                <a:ext cx="1151726" cy="52322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142024" y="2779622"/>
                <a:ext cx="347781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𝑅𝑒𝑠𝑡𝑟𝑖𝑐𝑡𝑒𝑑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𝑣𝑎𝑙𝑢𝑒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:  0</m:t>
                      </m:r>
                    </m:oMath>
                  </m:oMathPara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2024" y="2779622"/>
                <a:ext cx="3477812" cy="52322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6373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5" grpId="0"/>
      <p:bldP spid="22" grpId="0"/>
      <p:bldP spid="26" grpId="0"/>
      <p:bldP spid="27" grpId="0"/>
      <p:bldP spid="28" grpId="0"/>
      <p:bldP spid="2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800" y="990600"/>
            <a:ext cx="436529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Rational Equations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90500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Solve each equation.                            (Examples)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57200" y="2667000"/>
                <a:ext cx="2468689" cy="9105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𝑏</m:t>
                      </m:r>
                      <m:r>
                        <a:rPr lang="en-US" sz="2800" b="0" i="1" smtClean="0">
                          <a:latin typeface="Cambria Math"/>
                        </a:rPr>
                        <m:t>)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=6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667000"/>
                <a:ext cx="2468689" cy="91050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114800" y="2451992"/>
                <a:ext cx="181626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𝐿𝐶𝐷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=2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2451992"/>
                <a:ext cx="1816266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114800" y="2975212"/>
                <a:ext cx="347781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𝑅𝑒𝑠𝑡𝑟𝑖𝑐𝑡𝑒𝑑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𝑣𝑎𝑙𝑢𝑒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:  0</m:t>
                      </m:r>
                    </m:oMath>
                  </m:oMathPara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2975212"/>
                <a:ext cx="3477812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48234" y="3863281"/>
                <a:ext cx="3923766" cy="9105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=6</m:t>
                      </m:r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234" y="3863281"/>
                <a:ext cx="3923766" cy="91050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/>
          <p:cNvCxnSpPr/>
          <p:nvPr/>
        </p:nvCxnSpPr>
        <p:spPr bwMode="auto">
          <a:xfrm>
            <a:off x="838200" y="4419600"/>
            <a:ext cx="304800" cy="354187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1539144" y="3964347"/>
            <a:ext cx="304800" cy="354187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2224945" y="4419600"/>
            <a:ext cx="304800" cy="354187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2925889" y="3964347"/>
            <a:ext cx="304800" cy="354187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056320" y="5029200"/>
                <a:ext cx="48282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6320" y="5029200"/>
                <a:ext cx="482824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371600" y="5029200"/>
                <a:ext cx="75052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−2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5029200"/>
                <a:ext cx="750526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959173" y="5029200"/>
                <a:ext cx="12507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=12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9173" y="5029200"/>
                <a:ext cx="1250727" cy="52322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648783" y="5563709"/>
                <a:ext cx="162781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3=12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8783" y="5563709"/>
                <a:ext cx="1627817" cy="52322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267200" y="4841328"/>
                <a:ext cx="1230272" cy="898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4841328"/>
                <a:ext cx="1230272" cy="898964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7590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5" grpId="0"/>
      <p:bldP spid="16" grpId="0"/>
      <p:bldP spid="17" grpId="0"/>
      <p:bldP spid="18" grpId="0"/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3600" y="990600"/>
            <a:ext cx="436529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Rational Equations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90500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Solve each equation.                            (Examples)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0" y="2746612"/>
                <a:ext cx="4125488" cy="9089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𝑐</m:t>
                      </m:r>
                      <m:r>
                        <a:rPr lang="en-US" sz="2800" b="0" i="1" smtClean="0">
                          <a:latin typeface="Cambria Math"/>
                        </a:rPr>
                        <m:t>)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10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+5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−5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+5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746612"/>
                <a:ext cx="4125488" cy="90896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316249" y="2513547"/>
                <a:ext cx="366747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𝐿𝐶𝐷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=(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+5)(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−5)</m:t>
                      </m:r>
                    </m:oMath>
                  </m:oMathPara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6249" y="2513547"/>
                <a:ext cx="3667479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262625" y="3036767"/>
                <a:ext cx="489294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𝑅𝑒𝑠𝑡𝑟𝑖𝑐𝑡𝑒𝑑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𝑣𝑎𝑙𝑢𝑒𝑠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:  −5 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𝑎𝑛𝑑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5</m:t>
                      </m:r>
                    </m:oMath>
                  </m:oMathPara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2625" y="3036767"/>
                <a:ext cx="4892943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69117" y="3962400"/>
                <a:ext cx="8045471" cy="6948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10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+5</m:t>
                          </m:r>
                        </m:den>
                      </m:f>
                      <m:r>
                        <a:rPr lang="en-US" sz="2000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20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+5</m:t>
                              </m:r>
                            </m:e>
                          </m:d>
                          <m:d>
                            <m:dPr>
                              <m:ctrlPr>
                                <a:rPr lang="en-US" sz="20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−5</m:t>
                              </m:r>
                            </m:e>
                          </m:d>
                        </m:num>
                        <m:den>
                          <m:r>
                            <a:rPr lang="en-US" sz="2000" b="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den>
                      </m:f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−5</m:t>
                          </m:r>
                        </m:den>
                      </m:f>
                      <m:r>
                        <a:rPr lang="en-US" sz="2000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20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+5</m:t>
                              </m:r>
                            </m:e>
                          </m:d>
                          <m:d>
                            <m:dPr>
                              <m:ctrlPr>
                                <a:rPr lang="en-US" sz="20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−5</m:t>
                              </m:r>
                            </m:e>
                          </m:d>
                        </m:num>
                        <m:den>
                          <m:r>
                            <a:rPr lang="en-US" sz="2000" b="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den>
                      </m:f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+5</m:t>
                          </m:r>
                        </m:den>
                      </m:f>
                      <m:r>
                        <a:rPr lang="en-US" sz="2000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20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+5</m:t>
                              </m:r>
                            </m:e>
                          </m:d>
                          <m:d>
                            <m:dPr>
                              <m:ctrlPr>
                                <a:rPr lang="en-US" sz="20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−5</m:t>
                              </m:r>
                            </m:e>
                          </m:d>
                        </m:num>
                        <m:den>
                          <m:r>
                            <a:rPr lang="en-US" sz="2000" b="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117" y="3962400"/>
                <a:ext cx="8045471" cy="69480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/>
          <p:cNvCxnSpPr/>
          <p:nvPr/>
        </p:nvCxnSpPr>
        <p:spPr bwMode="auto">
          <a:xfrm>
            <a:off x="381000" y="4558352"/>
            <a:ext cx="6858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1219200" y="4157403"/>
            <a:ext cx="6858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3048000" y="4558352"/>
            <a:ext cx="6858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4724400" y="4157403"/>
            <a:ext cx="6858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5791200" y="4528167"/>
            <a:ext cx="6858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6629400" y="4181809"/>
            <a:ext cx="6858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58874" y="4953000"/>
                <a:ext cx="157472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10(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−5)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874" y="4953000"/>
                <a:ext cx="1574726" cy="461665"/>
              </a:xfrm>
              <a:prstGeom prst="rect">
                <a:avLst/>
              </a:prstGeom>
              <a:blipFill rotWithShape="1">
                <a:blip r:embed="rId6"/>
                <a:stretch>
                  <a:fillRect r="-388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986544" y="4936993"/>
                <a:ext cx="171951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=1(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+5)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6544" y="4936993"/>
                <a:ext cx="1719510" cy="461665"/>
              </a:xfrm>
              <a:prstGeom prst="rect">
                <a:avLst/>
              </a:prstGeom>
              <a:blipFill rotWithShape="1">
                <a:blip r:embed="rId7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429000" y="4936993"/>
                <a:ext cx="163403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−2(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−5)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4936993"/>
                <a:ext cx="1634037" cy="461665"/>
              </a:xfrm>
              <a:prstGeom prst="rect">
                <a:avLst/>
              </a:prstGeom>
              <a:blipFill rotWithShape="1">
                <a:blip r:embed="rId8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85800" y="5486400"/>
                <a:ext cx="401180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10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−50=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+5−2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+10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5486400"/>
                <a:ext cx="4011804" cy="46166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7255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7" grpId="0"/>
      <p:bldP spid="18" grpId="0"/>
      <p:bldP spid="19" grpId="0"/>
      <p:bldP spid="2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3600" y="990600"/>
            <a:ext cx="436529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Rational Equations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90500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Solve each equation.                            (Examples)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0" y="2746612"/>
                <a:ext cx="4125488" cy="9089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𝑐</m:t>
                      </m:r>
                      <m:r>
                        <a:rPr lang="en-US" sz="2800" b="0" i="1" smtClean="0">
                          <a:latin typeface="Cambria Math"/>
                        </a:rPr>
                        <m:t>)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10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+5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−5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+5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746612"/>
                <a:ext cx="4125488" cy="90896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316249" y="2513547"/>
                <a:ext cx="366747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𝐿𝐶𝐷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=(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+5)(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−5)</m:t>
                      </m:r>
                    </m:oMath>
                  </m:oMathPara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6249" y="2513547"/>
                <a:ext cx="3667479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262625" y="3036767"/>
                <a:ext cx="489294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𝑅𝑒𝑠𝑡𝑟𝑖𝑐𝑡𝑒𝑑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𝑣𝑎𝑙𝑢𝑒𝑠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:  −5 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𝑎𝑛𝑑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5</m:t>
                      </m:r>
                    </m:oMath>
                  </m:oMathPara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2625" y="3036767"/>
                <a:ext cx="4892943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62387" y="3776990"/>
                <a:ext cx="465537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10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−50=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+5−2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+10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387" y="3776990"/>
                <a:ext cx="4655377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26222" y="4277380"/>
                <a:ext cx="346941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10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−50=−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+15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222" y="4277380"/>
                <a:ext cx="3469411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386905" y="4800600"/>
                <a:ext cx="174804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11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=65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6905" y="4800600"/>
                <a:ext cx="1748043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752600" y="5257800"/>
                <a:ext cx="1350498" cy="9077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65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11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5257800"/>
                <a:ext cx="1350498" cy="907749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4859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800" y="1219200"/>
            <a:ext cx="436529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Rational Equations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2057400"/>
            <a:ext cx="876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Determine the value or values that must be excluded as possible solutions.                         (Skill Check)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" y="3276600"/>
                <a:ext cx="5599930" cy="9105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𝑎</m:t>
                      </m:r>
                      <m:r>
                        <a:rPr lang="en-US" sz="2800" b="0" i="1" smtClean="0">
                          <a:latin typeface="Cambria Math"/>
                        </a:rPr>
                        <m:t>)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6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+5=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12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                          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≠0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3276600"/>
                <a:ext cx="5599930" cy="91050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81000" y="4724400"/>
                <a:ext cx="7593489" cy="9177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𝑏</m:t>
                      </m:r>
                      <m:r>
                        <a:rPr lang="en-US" sz="2800" b="0" i="1" smtClean="0">
                          <a:latin typeface="Cambria Math"/>
                        </a:rPr>
                        <m:t>) 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15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6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+9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                         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≠0 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𝑎𝑛𝑑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≠−9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4724400"/>
                <a:ext cx="7593489" cy="91775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ounded Rectangle 5"/>
          <p:cNvSpPr/>
          <p:nvPr/>
        </p:nvSpPr>
        <p:spPr bwMode="auto">
          <a:xfrm>
            <a:off x="4724400" y="3310408"/>
            <a:ext cx="3048000" cy="732081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4724400" y="4907198"/>
            <a:ext cx="3048000" cy="732081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02352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800" y="1219200"/>
            <a:ext cx="436529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Rational Equations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2057400"/>
            <a:ext cx="876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Determine the value or values that must be excluded as possible solutions.                         (Skill Check)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" y="3276600"/>
                <a:ext cx="7473904" cy="9089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𝑐</m:t>
                      </m:r>
                      <m:r>
                        <a:rPr lang="en-US" sz="2800" b="0" i="1" smtClean="0">
                          <a:latin typeface="Cambria Math"/>
                        </a:rPr>
                        <m:t>)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9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8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5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+15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=11             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≠0 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𝑎𝑛𝑑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≠−3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3276600"/>
                <a:ext cx="7473904" cy="90896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04800" y="4648200"/>
                <a:ext cx="8055667" cy="9177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𝑑</m:t>
                      </m:r>
                      <m:r>
                        <a:rPr lang="en-US" sz="2800" b="0" i="1" smtClean="0">
                          <a:latin typeface="Cambria Math"/>
                        </a:rPr>
                        <m:t>) 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9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−2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+2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/>
                            </a:rPr>
                            <m:t>−4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       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≠2 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𝑎𝑛𝑑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≠−2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4648200"/>
                <a:ext cx="8055667" cy="91775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ounded Rectangle 5"/>
          <p:cNvSpPr/>
          <p:nvPr/>
        </p:nvSpPr>
        <p:spPr bwMode="auto">
          <a:xfrm>
            <a:off x="4953000" y="3310408"/>
            <a:ext cx="3200400" cy="732081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4953000" y="4907198"/>
            <a:ext cx="3200400" cy="732081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53388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800" y="1219200"/>
            <a:ext cx="436529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Rational Equations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13360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Solve each equation.                          (Skill Check)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73122" y="2975212"/>
                <a:ext cx="6011389" cy="9105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𝑎</m:t>
                      </m:r>
                      <m:r>
                        <a:rPr lang="en-US" sz="2800" b="0" i="1" smtClean="0">
                          <a:latin typeface="Cambria Math"/>
                        </a:rPr>
                        <m:t>)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6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7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=1                                  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=35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122" y="2975212"/>
                <a:ext cx="6011389" cy="91050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79946" y="4419600"/>
                <a:ext cx="5926046" cy="9105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𝑏</m:t>
                      </m:r>
                      <m:r>
                        <a:rPr lang="en-US" sz="2800" b="0" i="1" smtClean="0">
                          <a:latin typeface="Cambria Math"/>
                        </a:rPr>
                        <m:t>)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=4                         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946" y="4419600"/>
                <a:ext cx="5926046" cy="91050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ounded Rectangle 5"/>
          <p:cNvSpPr/>
          <p:nvPr/>
        </p:nvSpPr>
        <p:spPr bwMode="auto">
          <a:xfrm>
            <a:off x="4724400" y="3124200"/>
            <a:ext cx="3048000" cy="732081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4724400" y="4419600"/>
            <a:ext cx="3048000" cy="732081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68587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800" y="1219200"/>
            <a:ext cx="436529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Rational Equations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209800"/>
            <a:ext cx="8305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When solving a equation with rational expressions it is possible to have solutions that will not check in the original equation.  These solutions are called </a:t>
            </a:r>
            <a:r>
              <a:rPr lang="en-US" sz="2800" b="1" dirty="0" smtClean="0">
                <a:solidFill>
                  <a:srgbClr val="FF0000"/>
                </a:solidFill>
              </a:rPr>
              <a:t>extraneous roots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en-US" sz="2800" dirty="0" smtClean="0"/>
              <a:t>We start solving an equation with rational expressions by determining which values must be excluded as solutions.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2086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800" y="1219200"/>
            <a:ext cx="436529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Rational Equations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13360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Solve each equation.                         (Skill Check)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73122" y="2975212"/>
                <a:ext cx="7561685" cy="9089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𝑐</m:t>
                      </m:r>
                      <m:r>
                        <a:rPr lang="en-US" sz="2800" b="0" i="1" smtClean="0">
                          <a:latin typeface="Cambria Math"/>
                        </a:rPr>
                        <m:t>)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−3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7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+3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12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−3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                          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=−17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122" y="2975212"/>
                <a:ext cx="7561685" cy="90896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ounded Rectangle 4"/>
          <p:cNvSpPr/>
          <p:nvPr/>
        </p:nvSpPr>
        <p:spPr bwMode="auto">
          <a:xfrm>
            <a:off x="5257800" y="3048000"/>
            <a:ext cx="3048000" cy="732081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3026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800" y="1219200"/>
            <a:ext cx="436529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Rational Equations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15749" y="1880316"/>
                <a:ext cx="8153400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Determine the second resistance,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 smtClean="0"/>
                  <a:t>, given that first resistance,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800" dirty="0" smtClean="0"/>
                  <a:t>, is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10</m:t>
                    </m:r>
                    <m:r>
                      <m:rPr>
                        <m:sty m:val="p"/>
                      </m:rPr>
                      <a:rPr lang="el-GR" sz="2800" b="0" i="1" smtClean="0">
                        <a:latin typeface="Cambria Math"/>
                        <a:ea typeface="Cambria Math"/>
                      </a:rPr>
                      <m:t>Ω</m:t>
                    </m:r>
                  </m:oMath>
                </a14:m>
                <a:r>
                  <a:rPr lang="en-US" sz="2800" dirty="0" smtClean="0"/>
                  <a:t> and the total resistance,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𝑇</m:t>
                        </m:r>
                      </m:sub>
                    </m:sSub>
                  </m:oMath>
                </a14:m>
                <a:r>
                  <a:rPr lang="en-US" sz="2800" dirty="0" smtClean="0"/>
                  <a:t>, is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3.75 </m:t>
                    </m:r>
                    <m:r>
                      <m:rPr>
                        <m:sty m:val="p"/>
                      </m:rPr>
                      <a:rPr lang="el-GR" sz="2800" b="0" i="1" smtClean="0">
                        <a:latin typeface="Cambria Math"/>
                        <a:ea typeface="Cambria Math"/>
                      </a:rPr>
                      <m:t>Ω</m:t>
                    </m:r>
                  </m:oMath>
                </a14:m>
                <a:r>
                  <a:rPr lang="en-US" sz="2800" dirty="0" smtClean="0"/>
                  <a:t>.                                    (Skill Check) 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749" y="1880316"/>
                <a:ext cx="8153400" cy="1384995"/>
              </a:xfrm>
              <a:prstGeom prst="rect">
                <a:avLst/>
              </a:prstGeom>
              <a:blipFill rotWithShape="1">
                <a:blip r:embed="rId2"/>
                <a:stretch>
                  <a:fillRect l="-1571" t="-4386" r="-2319" b="-109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49868" y="3657600"/>
                <a:ext cx="6842579" cy="9694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                                       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=6 </m:t>
                      </m:r>
                      <m:r>
                        <m:rPr>
                          <m:sty m:val="p"/>
                        </m:rPr>
                        <a:rPr lang="el-GR" sz="2800" b="0" i="1" smtClean="0">
                          <a:latin typeface="Cambria Math"/>
                          <a:ea typeface="Cambria Math"/>
                        </a:rPr>
                        <m:t>Ω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868" y="3657600"/>
                <a:ext cx="6842579" cy="96943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ounded Rectangle 4"/>
          <p:cNvSpPr/>
          <p:nvPr/>
        </p:nvSpPr>
        <p:spPr bwMode="auto">
          <a:xfrm>
            <a:off x="5257800" y="3776275"/>
            <a:ext cx="3048000" cy="732081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11034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800" y="1219200"/>
            <a:ext cx="436529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Rational Equations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209800"/>
            <a:ext cx="81534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Excluded values </a:t>
            </a:r>
            <a:r>
              <a:rPr lang="en-US" sz="2800" dirty="0" smtClean="0"/>
              <a:t>are values that create a denominator of a rational expression to equal 0.</a:t>
            </a:r>
          </a:p>
          <a:p>
            <a:endParaRPr lang="en-US" sz="2800" dirty="0"/>
          </a:p>
          <a:p>
            <a:r>
              <a:rPr lang="en-US" sz="2800" dirty="0" smtClean="0"/>
              <a:t>Set each denominator equal to 0 and solve each equation to determine the excluded values. (This calculation can often be completed using mental math)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9558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800" y="1219200"/>
            <a:ext cx="436529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Rational Equations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2057400"/>
            <a:ext cx="876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Determine the value or values that must be excluded as possible solutions.                         (Examples)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" y="3276600"/>
                <a:ext cx="2274341" cy="9105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𝑎</m:t>
                      </m:r>
                      <m:r>
                        <a:rPr lang="en-US" sz="2800" b="0" i="1" smtClean="0">
                          <a:latin typeface="Cambria Math"/>
                        </a:rPr>
                        <m:t>)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=7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3276600"/>
                <a:ext cx="2274341" cy="91057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42307" y="4465148"/>
                <a:ext cx="115172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2307" y="4465148"/>
                <a:ext cx="1151726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3124200" y="3993495"/>
            <a:ext cx="51026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Excluded (restricted) value is 0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890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800" y="1219200"/>
            <a:ext cx="436529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Rational Equations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2057400"/>
            <a:ext cx="876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Determine the value or values that must be excluded as possible solutions.                         (Examples)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28600" y="3200400"/>
                <a:ext cx="2191369" cy="9017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𝑏</m:t>
                      </m:r>
                      <m:r>
                        <a:rPr lang="en-US" sz="2800" b="0" i="1" smtClean="0">
                          <a:latin typeface="Cambria Math"/>
                        </a:rPr>
                        <m:t>)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9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−5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7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200400"/>
                <a:ext cx="2191369" cy="90178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84663" y="4244482"/>
                <a:ext cx="442941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−5=0         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𝑜𝑟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        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663" y="4244482"/>
                <a:ext cx="4429418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295400" y="4920102"/>
                <a:ext cx="115172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=5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4920102"/>
                <a:ext cx="1151726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3124200" y="3174238"/>
            <a:ext cx="5791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Excluded (restricted) values are 0 and 5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342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800" y="1219200"/>
            <a:ext cx="436529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Rational Equations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2057400"/>
            <a:ext cx="876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Determine the value or values that must be excluded as possible solutions.                         (Examples)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21201" y="3258657"/>
                <a:ext cx="3069366" cy="9089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𝑐</m:t>
                      </m:r>
                      <m:r>
                        <a:rPr lang="en-US" sz="2800" b="0" i="1" smtClean="0">
                          <a:latin typeface="Cambria Math"/>
                        </a:rPr>
                        <m:t>)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+5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201" y="3258657"/>
                <a:ext cx="3069366" cy="90896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56197" y="4495800"/>
                <a:ext cx="439254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2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=0        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𝑜𝑟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      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+5=0</m:t>
                      </m:r>
                    </m:oMath>
                  </m:oMathPara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197" y="4495800"/>
                <a:ext cx="4392549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939308" y="5115580"/>
                <a:ext cx="446385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=0        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𝑜𝑟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              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=−5</m:t>
                      </m:r>
                    </m:oMath>
                  </m:oMathPara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9308" y="5115580"/>
                <a:ext cx="4463850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3267791" y="3352800"/>
            <a:ext cx="5791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Excluded (restricted) values are 0 and - 5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252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800" y="1219200"/>
            <a:ext cx="436529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Rational Equations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981200"/>
            <a:ext cx="8077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To solve an equation that contains rational expressions:</a:t>
            </a:r>
          </a:p>
          <a:p>
            <a:endParaRPr lang="en-US" sz="2800" dirty="0"/>
          </a:p>
          <a:p>
            <a:r>
              <a:rPr lang="en-US" sz="2800" dirty="0" smtClean="0"/>
              <a:t>  - determine the excluded values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- multiply every term in the equation by the LCM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of the denominators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- solve the resulting equation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- remove any excluded solutions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- check the remaining solutions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0801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800" y="1219200"/>
            <a:ext cx="436529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Rational Equations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981200"/>
            <a:ext cx="8077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To solve an equation that contains rational expressions:</a:t>
            </a:r>
          </a:p>
          <a:p>
            <a:endParaRPr lang="en-US" sz="2800" dirty="0"/>
          </a:p>
          <a:p>
            <a:r>
              <a:rPr lang="en-US" sz="2800" b="1" dirty="0" smtClean="0">
                <a:solidFill>
                  <a:srgbClr val="FF0000"/>
                </a:solidFill>
              </a:rPr>
              <a:t>  - determine the excluded values</a:t>
            </a:r>
          </a:p>
        </p:txBody>
      </p:sp>
    </p:spTree>
    <p:extLst>
      <p:ext uri="{BB962C8B-B14F-4D97-AF65-F5344CB8AC3E}">
        <p14:creationId xmlns:p14="http://schemas.microsoft.com/office/powerpoint/2010/main" val="313537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800" y="1219200"/>
            <a:ext cx="436529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Rational Equations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981200"/>
            <a:ext cx="8077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To solve an equation that contains rational expressions:</a:t>
            </a:r>
          </a:p>
          <a:p>
            <a:endParaRPr lang="en-US" sz="2800" dirty="0"/>
          </a:p>
          <a:p>
            <a:r>
              <a:rPr lang="en-US" sz="2800" dirty="0" smtClean="0"/>
              <a:t>  - determine the excluded values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- multiply every term in the equation by the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   LCM of the denominators</a:t>
            </a:r>
          </a:p>
        </p:txBody>
      </p:sp>
    </p:spTree>
    <p:extLst>
      <p:ext uri="{BB962C8B-B14F-4D97-AF65-F5344CB8AC3E}">
        <p14:creationId xmlns:p14="http://schemas.microsoft.com/office/powerpoint/2010/main" val="364384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VTC_blue_WAF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97" charset="0"/>
            <a:ea typeface="ＭＳ Ｐゴシック" pitchFamily="-97" charset="-128"/>
            <a:cs typeface="ＭＳ Ｐゴシック" pitchFamily="-97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97" charset="0"/>
            <a:ea typeface="ＭＳ Ｐゴシック" pitchFamily="-97" charset="-128"/>
            <a:cs typeface="ＭＳ Ｐゴシック" pitchFamily="-97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0CCA68211DAA4CABF60667D6DDF88B" ma:contentTypeVersion="1" ma:contentTypeDescription="Create a new document." ma:contentTypeScope="" ma:versionID="53d7caf5aa0e73133c2c74d567530144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ddb0c952b897a810c8a4e377cff6bff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61BEC86-DEB6-45BD-AF6E-8AE6F718A479}">
  <ds:schemaRefs>
    <ds:schemaRef ds:uri="http://www.w3.org/XML/1998/namespace"/>
    <ds:schemaRef ds:uri="http://schemas.microsoft.com/sharepoint/v3"/>
    <ds:schemaRef ds:uri="http://schemas.microsoft.com/office/2006/metadata/properties"/>
    <ds:schemaRef ds:uri="http://purl.org/dc/elements/1.1/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A359B6F-52B8-49AC-9930-E97874F7D7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7AB4DAE7-2DE8-4B54-AB1A-9FDCBCA94A0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FVTC_blue_WAF</Template>
  <TotalTime>231</TotalTime>
  <Words>1149</Words>
  <Application>Microsoft Office PowerPoint</Application>
  <PresentationFormat>On-screen Show (4:3)</PresentationFormat>
  <Paragraphs>130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FVTC_blue_WAF</vt:lpstr>
      <vt:lpstr>CTM 1A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Fox Valley Technical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muhlebac</dc:creator>
  <cp:lastModifiedBy>Wallberg, Ronald P.</cp:lastModifiedBy>
  <cp:revision>29</cp:revision>
  <cp:lastPrinted>2009-03-09T19:30:18Z</cp:lastPrinted>
  <dcterms:created xsi:type="dcterms:W3CDTF">2009-04-30T13:56:20Z</dcterms:created>
  <dcterms:modified xsi:type="dcterms:W3CDTF">2014-01-09T16:56:03Z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0x010100B30CCA68211DAA4CABF60667D6DDF88B</vt:lpwstr>
  </property>
</Properties>
</file>